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0" d="100"/>
          <a:sy n="70" d="100"/>
        </p:scale>
        <p:origin x="27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05563B-398B-2749-9194-02ABAB5D5AAE}"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5563B-398B-2749-9194-02ABAB5D5AAE}"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5563B-398B-2749-9194-02ABAB5D5AAE}"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05563B-398B-2749-9194-02ABAB5D5AAE}"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05563B-398B-2749-9194-02ABAB5D5AAE}"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05563B-398B-2749-9194-02ABAB5D5AAE}"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5563B-398B-2749-9194-02ABAB5D5AAE}"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05563B-398B-2749-9194-02ABAB5D5AAE}"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5563B-398B-2749-9194-02ABAB5D5AAE}"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5563B-398B-2749-9194-02ABAB5D5AAE}"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5563B-398B-2749-9194-02ABAB5D5AAE}"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A631-B4A2-E84F-A69B-9F1A4D0BD0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05563B-398B-2749-9194-02ABAB5D5AAE}" type="datetimeFigureOut">
              <a:rPr lang="en-US" smtClean="0"/>
              <a:t>3/20/2018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A631-B4A2-E84F-A69B-9F1A4D0BD04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wzhzkKccBi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Physical Activity </a:t>
            </a:r>
            <a:endParaRPr lang="en-US" dirty="0"/>
          </a:p>
        </p:txBody>
      </p:sp>
      <p:sp>
        <p:nvSpPr>
          <p:cNvPr id="3" name="Subtitle 2"/>
          <p:cNvSpPr>
            <a:spLocks noGrp="1"/>
          </p:cNvSpPr>
          <p:nvPr>
            <p:ph type="subTitle" idx="1"/>
          </p:nvPr>
        </p:nvSpPr>
        <p:spPr/>
        <p:txBody>
          <a:bodyPr/>
          <a:lstStyle/>
          <a:p>
            <a:r>
              <a:rPr lang="en-US" dirty="0" smtClean="0"/>
              <a:t>Mr. Lopez &amp; Mr. </a:t>
            </a:r>
            <a:r>
              <a:rPr lang="en-US" dirty="0" err="1" smtClean="0"/>
              <a:t>Guzzarde</a:t>
            </a:r>
            <a:endParaRPr lang="en-US" dirty="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F.I.T.T.</a:t>
            </a:r>
            <a:endParaRPr lang="en-US" dirty="0"/>
          </a:p>
        </p:txBody>
      </p:sp>
      <p:sp>
        <p:nvSpPr>
          <p:cNvPr id="3" name="Content Placeholder 2"/>
          <p:cNvSpPr>
            <a:spLocks noGrp="1"/>
          </p:cNvSpPr>
          <p:nvPr>
            <p:ph idx="1"/>
          </p:nvPr>
        </p:nvSpPr>
        <p:spPr/>
        <p:txBody>
          <a:bodyPr/>
          <a:lstStyle/>
          <a:p>
            <a:r>
              <a:rPr lang="en-US" dirty="0" smtClean="0"/>
              <a:t>Frequency – refers to the number of days you work out each week</a:t>
            </a:r>
          </a:p>
          <a:p>
            <a:r>
              <a:rPr lang="en-US" dirty="0" smtClean="0"/>
              <a:t>Intensity – how much energy you use when you work out</a:t>
            </a:r>
          </a:p>
          <a:p>
            <a:r>
              <a:rPr lang="en-US" dirty="0" smtClean="0"/>
              <a:t>Time – how much time you spend during each workout session</a:t>
            </a:r>
          </a:p>
          <a:p>
            <a:r>
              <a:rPr lang="en-US" dirty="0" smtClean="0"/>
              <a:t>Type – which type of exercise? (aerobic/anaerobic)</a:t>
            </a:r>
            <a:endParaRPr lang="en-US" dirty="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Injuries</a:t>
            </a:r>
            <a:endParaRPr lang="en-US" dirty="0"/>
          </a:p>
        </p:txBody>
      </p:sp>
      <p:sp>
        <p:nvSpPr>
          <p:cNvPr id="3" name="Content Placeholder 2"/>
          <p:cNvSpPr>
            <a:spLocks noGrp="1"/>
          </p:cNvSpPr>
          <p:nvPr>
            <p:ph idx="1"/>
          </p:nvPr>
        </p:nvSpPr>
        <p:spPr>
          <a:xfrm>
            <a:off x="457200" y="1341437"/>
            <a:ext cx="8229600" cy="4525963"/>
          </a:xfrm>
        </p:spPr>
        <p:txBody>
          <a:bodyPr>
            <a:normAutofit fontScale="92500" lnSpcReduction="20000"/>
          </a:bodyPr>
          <a:lstStyle/>
          <a:p>
            <a:r>
              <a:rPr lang="en-US" dirty="0" smtClean="0"/>
              <a:t>Major Injuries </a:t>
            </a:r>
          </a:p>
          <a:p>
            <a:pPr lvl="1"/>
            <a:r>
              <a:rPr lang="en-US" dirty="0" smtClean="0"/>
              <a:t>Dislocation – happens when a bone is forced out of a joint</a:t>
            </a:r>
          </a:p>
          <a:p>
            <a:pPr lvl="1"/>
            <a:r>
              <a:rPr lang="en-US" dirty="0" smtClean="0"/>
              <a:t>Fracture – break in the bone</a:t>
            </a:r>
          </a:p>
          <a:p>
            <a:pPr lvl="1"/>
            <a:r>
              <a:rPr lang="en-US" dirty="0" smtClean="0"/>
              <a:t>Stress Fracture – small fracture caused by repeated strain</a:t>
            </a:r>
          </a:p>
          <a:p>
            <a:r>
              <a:rPr lang="en-US" dirty="0" smtClean="0"/>
              <a:t>Minor Injuries</a:t>
            </a:r>
          </a:p>
          <a:p>
            <a:pPr lvl="1"/>
            <a:r>
              <a:rPr lang="en-US" dirty="0" smtClean="0"/>
              <a:t>Sprain – injury to the ligament connecting bones at a joint (torn or stretched to far)</a:t>
            </a:r>
          </a:p>
          <a:p>
            <a:pPr lvl="1"/>
            <a:r>
              <a:rPr lang="en-US" dirty="0" smtClean="0"/>
              <a:t>Tendonitis – painful inflammation of a tendon caused by overuse</a:t>
            </a:r>
          </a:p>
          <a:p>
            <a:pPr lvl="1"/>
            <a:endParaRPr lang="en-US" dirty="0"/>
          </a:p>
          <a:p>
            <a:pPr lvl="1">
              <a:buNone/>
            </a:pPr>
            <a:endParaRPr lang="en-US" dirty="0" smtClean="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Questions</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buAutoNum type="arabicPeriod"/>
            </a:pPr>
            <a:r>
              <a:rPr lang="en-US" dirty="0" smtClean="0"/>
              <a:t>Which quotes meant to most to you in the video and why?</a:t>
            </a:r>
            <a:endParaRPr lang="en-US" dirty="0" smtClean="0"/>
          </a:p>
          <a:p>
            <a:pPr marL="514350" indent="-514350">
              <a:buNone/>
            </a:pPr>
            <a:endParaRPr lang="en-US" dirty="0" smtClean="0"/>
          </a:p>
          <a:p>
            <a:pPr>
              <a:buNone/>
            </a:pPr>
            <a:r>
              <a:rPr lang="en-US" dirty="0" smtClean="0"/>
              <a:t>2</a:t>
            </a:r>
            <a:r>
              <a:rPr lang="en-US" dirty="0"/>
              <a:t>. </a:t>
            </a:r>
            <a:r>
              <a:rPr lang="en-US" dirty="0" smtClean="0"/>
              <a:t> What </a:t>
            </a:r>
            <a:r>
              <a:rPr lang="en-US" dirty="0"/>
              <a:t>type of physical activities do you enjoy the most? When can you find time to fit these activities in your day? If you are not exercising every day, what is stopping you</a:t>
            </a:r>
            <a:r>
              <a:rPr lang="en-US" dirty="0" smtClean="0"/>
              <a:t>?</a:t>
            </a:r>
            <a:endParaRPr lang="en-US" dirty="0"/>
          </a:p>
          <a:p>
            <a:pPr>
              <a:buNone/>
            </a:pPr>
            <a:endParaRPr lang="en-US" dirty="0" smtClean="0"/>
          </a:p>
          <a:p>
            <a:pPr marL="514350" indent="-514350">
              <a:buAutoNum type="arabicPeriod"/>
            </a:pPr>
            <a:r>
              <a:rPr lang="en-US" dirty="0" smtClean="0"/>
              <a:t>3. </a:t>
            </a:r>
            <a:r>
              <a:rPr lang="en-US" dirty="0"/>
              <a:t>Explain your current physical activity schedule using F.I.T.T. How often per week? How intense per session? How long per session? What type of exercise? *Remember physical activity can consist of PE class, recess play, and other hobbies.</a:t>
            </a:r>
          </a:p>
        </p:txBody>
      </p:sp>
      <p:pic>
        <p:nvPicPr>
          <p:cNvPr id="5" name="Picture 4"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Clip</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www.youtube.com/watch?v=wzhzkKccBi8</a:t>
            </a:r>
            <a:endParaRPr lang="en-US" dirty="0"/>
          </a:p>
          <a:p>
            <a:endParaRPr lang="en-US" dirty="0"/>
          </a:p>
        </p:txBody>
      </p:sp>
      <p:pic>
        <p:nvPicPr>
          <p:cNvPr id="4" name="Picture 3" descr="Screen Shot 2013-08-22 at 6.33.48 PM.png"/>
          <p:cNvPicPr>
            <a:picLocks noChangeAspect="1"/>
          </p:cNvPicPr>
          <p:nvPr/>
        </p:nvPicPr>
        <p:blipFill>
          <a:blip r:embed="rId3"/>
          <a:stretch>
            <a:fillRect/>
          </a:stretch>
        </p:blipFill>
        <p:spPr>
          <a:xfrm>
            <a:off x="0" y="5867400"/>
            <a:ext cx="990600" cy="990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Being Fit</a:t>
            </a:r>
            <a:endParaRPr lang="en-US" dirty="0"/>
          </a:p>
        </p:txBody>
      </p:sp>
      <p:sp>
        <p:nvSpPr>
          <p:cNvPr id="3" name="Content Placeholder 2"/>
          <p:cNvSpPr>
            <a:spLocks noGrp="1"/>
          </p:cNvSpPr>
          <p:nvPr>
            <p:ph idx="1"/>
          </p:nvPr>
        </p:nvSpPr>
        <p:spPr/>
        <p:txBody>
          <a:bodyPr/>
          <a:lstStyle/>
          <a:p>
            <a:r>
              <a:rPr lang="en-US" dirty="0" smtClean="0"/>
              <a:t>Physical Activity – any movement that makes your body use extra energy</a:t>
            </a:r>
          </a:p>
          <a:p>
            <a:r>
              <a:rPr lang="en-US" dirty="0" smtClean="0"/>
              <a:t>Fitness – </a:t>
            </a:r>
            <a:r>
              <a:rPr lang="en-US" dirty="0"/>
              <a:t>capability of the body of distributing inhaled oxygen to muscle tissue during increased physical </a:t>
            </a:r>
            <a:r>
              <a:rPr lang="en-US" dirty="0" smtClean="0"/>
              <a:t>effort</a:t>
            </a:r>
          </a:p>
          <a:p>
            <a:r>
              <a:rPr lang="en-US" dirty="0" smtClean="0"/>
              <a:t>Exercise – is planned physical activity done regularly to build or maintain one’s fitness </a:t>
            </a:r>
            <a:endParaRPr lang="en-US" dirty="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Five Elements of Physical Fitness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Muscular Endurance</a:t>
            </a:r>
          </a:p>
          <a:p>
            <a:pPr lvl="1"/>
            <a:r>
              <a:rPr lang="en-US" dirty="0" smtClean="0"/>
              <a:t>Using force over a period of time</a:t>
            </a:r>
          </a:p>
          <a:p>
            <a:r>
              <a:rPr lang="en-US" dirty="0" smtClean="0">
                <a:solidFill>
                  <a:srgbClr val="FF0000"/>
                </a:solidFill>
              </a:rPr>
              <a:t>Cardiovascular Endurance</a:t>
            </a:r>
          </a:p>
          <a:p>
            <a:pPr lvl="1"/>
            <a:r>
              <a:rPr lang="en-US" dirty="0" smtClean="0"/>
              <a:t>How well your heart and lungs work during physical activity</a:t>
            </a:r>
          </a:p>
          <a:p>
            <a:r>
              <a:rPr lang="en-US" dirty="0" smtClean="0">
                <a:solidFill>
                  <a:srgbClr val="FF0000"/>
                </a:solidFill>
              </a:rPr>
              <a:t>Strength</a:t>
            </a:r>
          </a:p>
          <a:p>
            <a:pPr lvl="1"/>
            <a:r>
              <a:rPr lang="en-US" dirty="0" smtClean="0">
                <a:solidFill>
                  <a:srgbClr val="000000"/>
                </a:solidFill>
              </a:rPr>
              <a:t>The ability of your muscles to use force</a:t>
            </a:r>
          </a:p>
          <a:p>
            <a:r>
              <a:rPr lang="en-US" dirty="0" smtClean="0">
                <a:solidFill>
                  <a:srgbClr val="FF0000"/>
                </a:solidFill>
              </a:rPr>
              <a:t>Flexibility</a:t>
            </a:r>
          </a:p>
          <a:p>
            <a:pPr lvl="1"/>
            <a:r>
              <a:rPr lang="en-US" dirty="0" smtClean="0">
                <a:solidFill>
                  <a:srgbClr val="000000"/>
                </a:solidFill>
              </a:rPr>
              <a:t>The ability to move joints freely and easily through a full range of motion</a:t>
            </a:r>
          </a:p>
          <a:p>
            <a:r>
              <a:rPr lang="en-US" dirty="0" smtClean="0">
                <a:solidFill>
                  <a:srgbClr val="FF0000"/>
                </a:solidFill>
              </a:rPr>
              <a:t>Body Composition</a:t>
            </a:r>
          </a:p>
          <a:p>
            <a:pPr lvl="1"/>
            <a:r>
              <a:rPr lang="en-US" dirty="0" smtClean="0">
                <a:solidFill>
                  <a:srgbClr val="000000"/>
                </a:solidFill>
              </a:rPr>
              <a:t>The proportion of fat, bone, muscle, and fluid that make up your body weight</a:t>
            </a:r>
            <a:endParaRPr lang="en-US" dirty="0">
              <a:solidFill>
                <a:srgbClr val="000000"/>
              </a:solidFill>
            </a:endParaRPr>
          </a:p>
        </p:txBody>
      </p:sp>
      <p:pic>
        <p:nvPicPr>
          <p:cNvPr id="5" name="Picture 4"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Exercise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Aerobic – Rhythmic, moderate to vigorous activity that uses large amounts of oxygen working the heart and lungs</a:t>
            </a:r>
          </a:p>
          <a:p>
            <a:pPr lvl="1"/>
            <a:r>
              <a:rPr lang="en-US" dirty="0" smtClean="0"/>
              <a:t>Dance</a:t>
            </a:r>
          </a:p>
          <a:p>
            <a:pPr lvl="1"/>
            <a:r>
              <a:rPr lang="en-US" dirty="0" smtClean="0"/>
              <a:t>Running</a:t>
            </a:r>
          </a:p>
          <a:p>
            <a:pPr lvl="1"/>
            <a:r>
              <a:rPr lang="en-US" dirty="0" smtClean="0"/>
              <a:t>Biking </a:t>
            </a:r>
          </a:p>
          <a:p>
            <a:r>
              <a:rPr lang="en-US" dirty="0" smtClean="0">
                <a:solidFill>
                  <a:srgbClr val="FF0000"/>
                </a:solidFill>
              </a:rPr>
              <a:t>Anaerobic – intense and short physical activity that builds muscle</a:t>
            </a:r>
          </a:p>
          <a:p>
            <a:pPr lvl="1"/>
            <a:r>
              <a:rPr lang="en-US" dirty="0" smtClean="0"/>
              <a:t>Lifting Weights</a:t>
            </a:r>
          </a:p>
          <a:p>
            <a:pPr lvl="1"/>
            <a:r>
              <a:rPr lang="en-US" dirty="0" smtClean="0"/>
              <a:t>Sprinting </a:t>
            </a:r>
          </a:p>
          <a:p>
            <a:pPr lvl="1"/>
            <a:r>
              <a:rPr lang="en-US" dirty="0" smtClean="0"/>
              <a:t>Jump Training  </a:t>
            </a:r>
            <a:endParaRPr lang="en-US" dirty="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S</a:t>
            </a:r>
            <a:r>
              <a:rPr lang="en-US" dirty="0" smtClean="0"/>
              <a:t>keletal System</a:t>
            </a:r>
            <a:endParaRPr lang="en-US" dirty="0"/>
          </a:p>
        </p:txBody>
      </p:sp>
      <p:sp>
        <p:nvSpPr>
          <p:cNvPr id="3" name="Content Placeholder 2"/>
          <p:cNvSpPr>
            <a:spLocks noGrp="1"/>
          </p:cNvSpPr>
          <p:nvPr>
            <p:ph idx="1"/>
          </p:nvPr>
        </p:nvSpPr>
        <p:spPr>
          <a:xfrm>
            <a:off x="0" y="1341437"/>
            <a:ext cx="5638800" cy="4297363"/>
          </a:xfrm>
        </p:spPr>
        <p:txBody>
          <a:bodyPr>
            <a:normAutofit fontScale="77500" lnSpcReduction="20000"/>
          </a:bodyPr>
          <a:lstStyle/>
          <a:p>
            <a:r>
              <a:rPr lang="en-US" dirty="0" smtClean="0"/>
              <a:t>The framework of bones and other tissues that support the body</a:t>
            </a:r>
          </a:p>
          <a:p>
            <a:r>
              <a:rPr lang="en-US" dirty="0" smtClean="0">
                <a:solidFill>
                  <a:srgbClr val="FF0000"/>
                </a:solidFill>
              </a:rPr>
              <a:t>Joints </a:t>
            </a:r>
            <a:r>
              <a:rPr lang="en-US" dirty="0" smtClean="0"/>
              <a:t>– places where two or more bones meet</a:t>
            </a:r>
          </a:p>
          <a:p>
            <a:r>
              <a:rPr lang="en-US" dirty="0" smtClean="0">
                <a:solidFill>
                  <a:srgbClr val="FF0000"/>
                </a:solidFill>
              </a:rPr>
              <a:t>Tendons </a:t>
            </a:r>
            <a:r>
              <a:rPr lang="en-US" dirty="0" smtClean="0"/>
              <a:t>– are a type of connecting tissue that joins muscles to bones AND muscles to muscles</a:t>
            </a:r>
          </a:p>
          <a:p>
            <a:r>
              <a:rPr lang="en-US" dirty="0" smtClean="0">
                <a:solidFill>
                  <a:srgbClr val="FF0000"/>
                </a:solidFill>
              </a:rPr>
              <a:t>Ligament </a:t>
            </a:r>
            <a:r>
              <a:rPr lang="en-US" dirty="0" smtClean="0"/>
              <a:t>– type of connecting tissue that holds bones to bones at the joint</a:t>
            </a:r>
          </a:p>
          <a:p>
            <a:r>
              <a:rPr lang="en-US" dirty="0" smtClean="0">
                <a:solidFill>
                  <a:srgbClr val="FF0000"/>
                </a:solidFill>
              </a:rPr>
              <a:t>Cartilage </a:t>
            </a:r>
            <a:r>
              <a:rPr lang="en-US" dirty="0" smtClean="0"/>
              <a:t>– a strong flexible tissue that allows joints to move easily, cushions bones, and supports soft tissues </a:t>
            </a:r>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pic>
        <p:nvPicPr>
          <p:cNvPr id="1026" name="Picture 2" descr="Image result for picture of a  bone joi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9522" y="1417638"/>
            <a:ext cx="2857500"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muscular system </a:t>
            </a:r>
            <a:endParaRPr lang="en-US" dirty="0"/>
          </a:p>
        </p:txBody>
      </p:sp>
      <p:sp>
        <p:nvSpPr>
          <p:cNvPr id="3" name="Content Placeholder 2"/>
          <p:cNvSpPr>
            <a:spLocks noGrp="1"/>
          </p:cNvSpPr>
          <p:nvPr>
            <p:ph idx="1"/>
          </p:nvPr>
        </p:nvSpPr>
        <p:spPr/>
        <p:txBody>
          <a:bodyPr/>
          <a:lstStyle/>
          <a:p>
            <a:r>
              <a:rPr lang="en-US" dirty="0" smtClean="0"/>
              <a:t>Includes tissues that moves parts of the body and operate internal organs</a:t>
            </a:r>
          </a:p>
          <a:p>
            <a:pPr lvl="1"/>
            <a:r>
              <a:rPr lang="en-US" dirty="0" smtClean="0"/>
              <a:t>Smooth – organs (involuntary)</a:t>
            </a:r>
          </a:p>
          <a:p>
            <a:pPr lvl="1"/>
            <a:r>
              <a:rPr lang="en-US" dirty="0" smtClean="0"/>
              <a:t>Skeletal – work together to move bones</a:t>
            </a:r>
          </a:p>
          <a:p>
            <a:pPr lvl="1"/>
            <a:r>
              <a:rPr lang="en-US" dirty="0" smtClean="0"/>
              <a:t>Cardiac – special type of involuntary muscle</a:t>
            </a:r>
          </a:p>
          <a:p>
            <a:pPr lvl="1">
              <a:buNone/>
            </a:pPr>
            <a:endParaRPr lang="en-US" dirty="0" smtClean="0"/>
          </a:p>
          <a:p>
            <a:pPr lvl="1">
              <a:buNone/>
            </a:pPr>
            <a:r>
              <a:rPr lang="en-US" dirty="0" smtClean="0"/>
              <a:t>Human body has more than 600 muscles </a:t>
            </a:r>
            <a:endParaRPr lang="en-US" dirty="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Circulatory System</a:t>
            </a:r>
            <a:endParaRPr lang="en-US" dirty="0"/>
          </a:p>
        </p:txBody>
      </p:sp>
      <p:sp>
        <p:nvSpPr>
          <p:cNvPr id="3" name="Content Placeholder 2"/>
          <p:cNvSpPr>
            <a:spLocks noGrp="1"/>
          </p:cNvSpPr>
          <p:nvPr>
            <p:ph idx="1"/>
          </p:nvPr>
        </p:nvSpPr>
        <p:spPr/>
        <p:txBody>
          <a:bodyPr>
            <a:normAutofit/>
          </a:bodyPr>
          <a:lstStyle/>
          <a:p>
            <a:pPr algn="ctr">
              <a:buNone/>
            </a:pPr>
            <a:r>
              <a:rPr lang="en-US" dirty="0" smtClean="0"/>
              <a:t>     The group of organs and tissue that act as transfer stations carrying needed materials to cells and removing their waste products</a:t>
            </a:r>
          </a:p>
          <a:p>
            <a:r>
              <a:rPr lang="en-US" dirty="0" smtClean="0">
                <a:solidFill>
                  <a:srgbClr val="FF0000"/>
                </a:solidFill>
              </a:rPr>
              <a:t>Arteries </a:t>
            </a:r>
            <a:r>
              <a:rPr lang="en-US" dirty="0" smtClean="0"/>
              <a:t>– blood vessels that carry blood away from the heart</a:t>
            </a:r>
          </a:p>
          <a:p>
            <a:r>
              <a:rPr lang="en-US" dirty="0" smtClean="0">
                <a:solidFill>
                  <a:srgbClr val="FF0000"/>
                </a:solidFill>
              </a:rPr>
              <a:t>Veins</a:t>
            </a:r>
            <a:r>
              <a:rPr lang="en-US" dirty="0" smtClean="0"/>
              <a:t>- blood vessels that carry blood to the heart</a:t>
            </a:r>
            <a:endParaRPr lang="en-US" dirty="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 of Circulation</a:t>
            </a:r>
            <a:endParaRPr lang="en-US" dirty="0"/>
          </a:p>
        </p:txBody>
      </p:sp>
      <p:sp>
        <p:nvSpPr>
          <p:cNvPr id="3" name="Content Placeholder 2"/>
          <p:cNvSpPr>
            <a:spLocks noGrp="1"/>
          </p:cNvSpPr>
          <p:nvPr>
            <p:ph idx="1"/>
          </p:nvPr>
        </p:nvSpPr>
        <p:spPr/>
        <p:txBody>
          <a:bodyPr/>
          <a:lstStyle/>
          <a:p>
            <a:r>
              <a:rPr lang="en-US" dirty="0" smtClean="0">
                <a:solidFill>
                  <a:srgbClr val="FF0000"/>
                </a:solidFill>
              </a:rPr>
              <a:t>Pulmonary Circulation </a:t>
            </a:r>
            <a:r>
              <a:rPr lang="en-US" dirty="0" smtClean="0"/>
              <a:t>– takes place when blood travels from the heart, through the lungs, and back to the heart</a:t>
            </a:r>
          </a:p>
          <a:p>
            <a:endParaRPr lang="en-US" dirty="0" smtClean="0"/>
          </a:p>
          <a:p>
            <a:r>
              <a:rPr lang="en-US" dirty="0" smtClean="0">
                <a:solidFill>
                  <a:srgbClr val="FF0000"/>
                </a:solidFill>
              </a:rPr>
              <a:t>Systemic Circulation </a:t>
            </a:r>
            <a:r>
              <a:rPr lang="en-US" dirty="0" smtClean="0"/>
              <a:t>– takes place when oxygen rich blood travels to all body tissues except the lungs</a:t>
            </a:r>
            <a:endParaRPr lang="en-US" dirty="0"/>
          </a:p>
        </p:txBody>
      </p:sp>
      <p:pic>
        <p:nvPicPr>
          <p:cNvPr id="4" name="Picture 3" descr="Screen Shot 2013-08-22 at 6.33.48 PM.png"/>
          <p:cNvPicPr>
            <a:picLocks noChangeAspect="1"/>
          </p:cNvPicPr>
          <p:nvPr/>
        </p:nvPicPr>
        <p:blipFill>
          <a:blip r:embed="rId2"/>
          <a:stretch>
            <a:fillRect/>
          </a:stretch>
        </p:blipFill>
        <p:spPr>
          <a:xfrm>
            <a:off x="0" y="5867400"/>
            <a:ext cx="990600" cy="9906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TotalTime>
  <Words>493</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Physical Activity </vt:lpstr>
      <vt:lpstr>Video Clip</vt:lpstr>
      <vt:lpstr> Being Fit</vt:lpstr>
      <vt:lpstr>Five Elements of Physical Fitness</vt:lpstr>
      <vt:lpstr>Types of Exercise</vt:lpstr>
      <vt:lpstr>The Skeletal System</vt:lpstr>
      <vt:lpstr>The muscular system </vt:lpstr>
      <vt:lpstr>Circulatory System</vt:lpstr>
      <vt:lpstr>The Process of Circulation</vt:lpstr>
      <vt:lpstr>F.I.T.T.</vt:lpstr>
      <vt:lpstr>Common Injuries</vt:lpstr>
      <vt:lpstr>Journal Questions</vt:lpstr>
    </vt:vector>
  </TitlesOfParts>
  <Company>De Paul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Activity </dc:title>
  <dc:creator>Daniel Lopez</dc:creator>
  <cp:lastModifiedBy>Lopez, Daniel A</cp:lastModifiedBy>
  <cp:revision>20</cp:revision>
  <dcterms:created xsi:type="dcterms:W3CDTF">2015-03-16T00:01:04Z</dcterms:created>
  <dcterms:modified xsi:type="dcterms:W3CDTF">2018-03-20T20:07:44Z</dcterms:modified>
</cp:coreProperties>
</file>